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Hanken Grotesk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aveat"/>
      <p:regular r:id="rId29"/>
      <p:bold r:id="rId30"/>
    </p:embeddedFont>
    <p:embeddedFont>
      <p:font typeface="Inconsolata"/>
      <p:regular r:id="rId31"/>
      <p:bold r:id="rId32"/>
    </p:embeddedFont>
    <p:embeddedFont>
      <p:font typeface="Inconsolata SemiBold"/>
      <p:regular r:id="rId33"/>
      <p:bold r:id="rId34"/>
    </p:embeddedFont>
    <p:embeddedFont>
      <p:font typeface="Lora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ankenGrotesk-bold.fntdata"/><Relationship Id="rId21" Type="http://schemas.openxmlformats.org/officeDocument/2006/relationships/font" Target="fonts/HankenGrotesk-regular.fntdata"/><Relationship Id="rId24" Type="http://schemas.openxmlformats.org/officeDocument/2006/relationships/font" Target="fonts/HankenGrotesk-boldItalic.fntdata"/><Relationship Id="rId23" Type="http://schemas.openxmlformats.org/officeDocument/2006/relationships/font" Target="fonts/HankenGrotesk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consolata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33" Type="http://schemas.openxmlformats.org/officeDocument/2006/relationships/font" Target="fonts/Inconsolata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Inconsolata-bold.fntdata"/><Relationship Id="rId13" Type="http://schemas.openxmlformats.org/officeDocument/2006/relationships/slide" Target="slides/slide8.xml"/><Relationship Id="rId35" Type="http://schemas.openxmlformats.org/officeDocument/2006/relationships/font" Target="fonts/Lora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InconsolataSemiBold-bold.fntdata"/><Relationship Id="rId15" Type="http://schemas.openxmlformats.org/officeDocument/2006/relationships/slide" Target="slides/slide10.xml"/><Relationship Id="rId37" Type="http://schemas.openxmlformats.org/officeDocument/2006/relationships/font" Target="fonts/LoraSemiBold-italic.fntdata"/><Relationship Id="rId14" Type="http://schemas.openxmlformats.org/officeDocument/2006/relationships/slide" Target="slides/slide9.xml"/><Relationship Id="rId36" Type="http://schemas.openxmlformats.org/officeDocument/2006/relationships/font" Target="fonts/Lora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ora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1252700" y="1364125"/>
            <a:ext cx="67878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Cricket PoseNet : AI Shot Assistant</a:t>
            </a:r>
            <a:endParaRPr sz="2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890375" y="3188625"/>
            <a:ext cx="212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Submitted by :</a:t>
            </a:r>
            <a:endParaRPr b="1" i="0" sz="20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100750" y="2141600"/>
            <a:ext cx="89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 Deep Learning Approach with Fast API, Spring Boot, ReactJS, and Tailwind CSS</a:t>
            </a:r>
            <a:endParaRPr b="1" i="0" sz="17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8" y="32275"/>
            <a:ext cx="1170125" cy="1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102800" y="3228975"/>
            <a:ext cx="270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Under Guidance of :</a:t>
            </a:r>
            <a:endParaRPr b="1" i="0" sz="20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890375" y="3609975"/>
            <a:ext cx="34638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Gyanendra Pratap Shukla (22721)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Mohd Umair (22733)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Shri Kant (22755)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MCA Final Year (2023-24)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102800" y="3665075"/>
            <a:ext cx="2538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Prof. Samir Srivastava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Prof. Garima Yadav</a:t>
            </a:r>
            <a:endParaRPr b="0" i="0" sz="16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1350" y="241425"/>
            <a:ext cx="960975" cy="9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457200" y="883925"/>
            <a:ext cx="82296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400"/>
              <a:buFont typeface="Inconsolata"/>
              <a:buChar char="➔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YOLOv8 for Key Point Extraction: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Utilizes YOLO algorithm for real-time object detection and keypoint extraction.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400"/>
              <a:buFont typeface="Inconsolata"/>
              <a:buChar char="➔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 for Image Classification: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Sequential model setup with ReLU and LeakyReLU activations, softmax activation for classification, and Adam optimizer for training.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A9988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criterion for the model is the Cross Entropy Loss, a suitable choice for multi-class classification tasks, ensuring a penalization for the deviation of each prediction from the actual category.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YOLOv8 and ANN Model Architecture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457200" y="3223250"/>
            <a:ext cx="7959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Roboto"/>
              <a:buChar char="➔"/>
            </a:pPr>
            <a:r>
              <a:rPr b="1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Time-Distributed CNN:</a:t>
            </a:r>
            <a:r>
              <a:rPr b="0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Hierarchical architecture with 2D-CNN, Max pooling, and fully connected layers for spatial feature extraction.</a:t>
            </a:r>
            <a:endParaRPr b="0" i="0" sz="1250" u="none" cap="none" strike="noStrike">
              <a:solidFill>
                <a:srgbClr val="ECECE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Roboto"/>
              <a:buChar char="➔"/>
            </a:pPr>
            <a:r>
              <a:rPr b="1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LSTM for Temporal Dependencies:</a:t>
            </a:r>
            <a:r>
              <a:rPr b="0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Captures temporal features and dependencies in video frames for shot classification.</a:t>
            </a:r>
            <a:endParaRPr b="0" i="0" sz="1250" u="none" cap="none" strike="noStrike">
              <a:solidFill>
                <a:srgbClr val="ECECE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Font typeface="Roboto"/>
              <a:buChar char="➔"/>
            </a:pPr>
            <a:r>
              <a:rPr b="1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Training:  </a:t>
            </a:r>
            <a:r>
              <a:rPr b="0" i="0" lang="en" sz="1250" u="none" cap="none" strike="noStrike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Includes Adam optimizer, categorical cross-entropy loss, early stopping, and validation. Visually illustrates the model's overall structure.</a:t>
            </a:r>
            <a:endParaRPr b="0" i="0" sz="125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57200" y="18496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0"/>
              <a:buFont typeface="Arial"/>
              <a:buNone/>
            </a:pPr>
            <a:r>
              <a:rPr b="1" i="0" lang="en" sz="26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Time-Distributed CNN and LSTM Model Architecture</a:t>
            </a:r>
            <a:endParaRPr b="1" i="0" sz="26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9850" y="903315"/>
            <a:ext cx="4594608" cy="222838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Model Performance Metrics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2217425" y="1965775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95.24%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350550" y="1547227"/>
            <a:ext cx="1827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Training Accuracy</a:t>
            </a:r>
            <a:endParaRPr b="1" i="0" sz="16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376165" y="1965775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89.01%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4509300" y="1547227"/>
            <a:ext cx="1827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Testing Accuracy</a:t>
            </a:r>
            <a:endParaRPr b="1" i="0" sz="16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534905" y="1965775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0.90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668025" y="1547227"/>
            <a:ext cx="1827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b="1" i="0" sz="16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217425" y="3184971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98.42%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376165" y="3184971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94.44%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534905" y="3184971"/>
            <a:ext cx="2075700" cy="9102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0.94</a:t>
            </a:r>
            <a:endParaRPr b="0" i="0" sz="3300" u="none" cap="none" strike="noStrike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625" y="2227088"/>
            <a:ext cx="2075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Font typeface="Arial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Model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7625" y="3446288"/>
            <a:ext cx="2075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Font typeface="Arial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Model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154641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275" y="784654"/>
            <a:ext cx="7281863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eye and blue eye with a blue eye and a blue eye and a blue eye and a blue eye and a blue eye and a blue eye and a blue eye and a blue eye and&#10;&#10;Description automatically generated"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457200" y="1420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Conclusion: Project Impact &amp; Future Work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2465925" y="930250"/>
            <a:ext cx="5937000" cy="17694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 of YOLOv8 and ANN enables precise shot classification in cricket.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Time-Distributed CNN and LSTM capture spatial and temporal features for accurate analysis.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decision-making and improves cricket experience for players and analysts.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465925" y="2864125"/>
            <a:ext cx="5937000" cy="9861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marR="0" rtl="0" algn="just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aim to experiment with various attention mechanisms, focusing on significant portions of frames for processing rather than analyzing the entire frame.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963950" y="1351725"/>
            <a:ext cx="1436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Impact</a:t>
            </a:r>
            <a:endParaRPr b="0" i="0" sz="1600" u="none" cap="none" strike="noStrike">
              <a:solidFill>
                <a:schemeClr val="accen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636825" y="2864125"/>
            <a:ext cx="1676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Lora SemiBold"/>
                <a:ea typeface="Lora SemiBold"/>
                <a:cs typeface="Lora SemiBold"/>
                <a:sym typeface="Lora SemiBold"/>
              </a:rPr>
              <a:t>Future Work</a:t>
            </a:r>
            <a:endParaRPr b="0" i="0" sz="1600" u="none" cap="none" strike="noStrike">
              <a:solidFill>
                <a:schemeClr val="accen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569100" y="3991800"/>
            <a:ext cx="1676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Lora SemiBold"/>
                <a:ea typeface="Lora SemiBold"/>
                <a:cs typeface="Lora SemiBold"/>
                <a:sym typeface="Lora SemiBold"/>
              </a:rPr>
              <a:t>Challenges &amp; Learnings</a:t>
            </a:r>
            <a:endParaRPr b="0" i="0" sz="1600" u="none" cap="none" strike="noStrike">
              <a:solidFill>
                <a:schemeClr val="accen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465825" y="3928450"/>
            <a:ext cx="5937000" cy="9861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marR="0" rtl="0" algn="just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project encountered challenges in data collection and performance optimization. However, these challenges provided valuable insights and learnings in the areas of data preprocessing, model tuning, nd deployment.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2400650" y="1747300"/>
            <a:ext cx="135000" cy="135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400650" y="3246400"/>
            <a:ext cx="135000" cy="135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2400650" y="4353850"/>
            <a:ext cx="135000" cy="135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1335150" y="1692675"/>
            <a:ext cx="25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Thank You!</a:t>
            </a:r>
            <a:endParaRPr b="1" i="0" sz="3600" u="none" cap="none" strike="noStrike">
              <a:solidFill>
                <a:schemeClr val="accen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12525" y="2491625"/>
            <a:ext cx="4443000" cy="9705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consolata"/>
              <a:buChar char=" "/>
            </a:pPr>
            <a:r>
              <a:rPr b="0" i="0" lang="en" sz="14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We are grateful to our academic guide for their guidance and support throughout this project.</a:t>
            </a:r>
            <a:endParaRPr b="0" i="0" sz="140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1625" y="753950"/>
            <a:ext cx="2391676" cy="23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7027000" y="2229125"/>
            <a:ext cx="1441200" cy="1233000"/>
          </a:xfrm>
          <a:prstGeom prst="teardrop">
            <a:avLst>
              <a:gd fmla="val 100000" name="adj"/>
            </a:avLst>
          </a:prstGeom>
          <a:solidFill>
            <a:srgbClr val="FFFFFF">
              <a:alpha val="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Questions ?</a:t>
            </a:r>
            <a:br>
              <a:rPr b="1" i="1" lang="en" sz="1500" u="none" cap="none" strike="noStrike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b="1" i="1" lang="en" sz="1500" u="none" cap="none" strike="noStrike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Ask Away</a:t>
            </a:r>
            <a:endParaRPr b="1" i="1" sz="1500" u="none" cap="none" strike="noStrike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" y="1246325"/>
            <a:ext cx="59100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Introduction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Problem Statement &amp; Motivation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Overview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Frontend Development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Backend Development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Web Snippets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Yolov8 and ANN Model Architecture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Time-Distributed CNN and LSTM Model Architecture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Model Performance Metrics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Inconsolata"/>
              <a:buChar char="➔"/>
            </a:pPr>
            <a:r>
              <a:rPr b="1" lang="en" sz="1400"/>
              <a:t>Conclusion: Project Impact &amp; Future Work</a:t>
            </a:r>
            <a:endParaRPr b="1" sz="1400"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457200" y="445025"/>
            <a:ext cx="1416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Inconsolata"/>
                <a:ea typeface="Inconsolata"/>
                <a:cs typeface="Inconsolata"/>
                <a:sym typeface="Inconsolata"/>
              </a:rPr>
              <a:t>Agenda</a:t>
            </a:r>
            <a:endParaRPr sz="302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66300"/>
            <a:ext cx="2582400" cy="63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3020">
                <a:latin typeface="Inconsolata"/>
                <a:ea typeface="Inconsolata"/>
                <a:cs typeface="Inconsolata"/>
                <a:sym typeface="Inconsolata"/>
              </a:rPr>
              <a:t>Introduction</a:t>
            </a:r>
            <a:endParaRPr b="1" sz="302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009775"/>
            <a:ext cx="8520600" cy="39135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853"/>
              <a:buNone/>
            </a:pPr>
            <a:r>
              <a:rPr b="1" lang="en" sz="2874">
                <a:solidFill>
                  <a:srgbClr val="1A9988"/>
                </a:solidFill>
              </a:rPr>
              <a:t>Project Overview:</a:t>
            </a:r>
            <a:endParaRPr b="1" sz="2874">
              <a:solidFill>
                <a:srgbClr val="1A9988"/>
              </a:solidFill>
            </a:endParaRPr>
          </a:p>
          <a:p>
            <a:pPr indent="-310889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727">
                <a:solidFill>
                  <a:schemeClr val="dk1"/>
                </a:solidFill>
              </a:rPr>
              <a:t>Develop a cricket shot analysis system based on microservices architecture.</a:t>
            </a:r>
            <a:endParaRPr sz="2727">
              <a:solidFill>
                <a:schemeClr val="dk1"/>
              </a:solidFill>
            </a:endParaRPr>
          </a:p>
          <a:p>
            <a:pPr indent="-310889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727">
                <a:solidFill>
                  <a:schemeClr val="dk1"/>
                </a:solidFill>
              </a:rPr>
              <a:t>Employ machine learning algorithms for keypoint extraction, shot prediction, and video</a:t>
            </a:r>
            <a:r>
              <a:rPr lang="en" sz="2545">
                <a:solidFill>
                  <a:schemeClr val="dk1"/>
                </a:solidFill>
              </a:rPr>
              <a:t> classification.</a:t>
            </a:r>
            <a:endParaRPr sz="2545">
              <a:solidFill>
                <a:schemeClr val="dk1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Provide real-time insights into player performance and strategy.</a:t>
            </a:r>
            <a:endParaRPr sz="2545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0767"/>
              <a:buNone/>
            </a:pPr>
            <a:r>
              <a:rPr b="1" lang="en" sz="2692">
                <a:solidFill>
                  <a:srgbClr val="1A9988"/>
                </a:solidFill>
              </a:rPr>
              <a:t>Key Objectives and Goals:</a:t>
            </a:r>
            <a:endParaRPr b="1" sz="2692">
              <a:solidFill>
                <a:srgbClr val="1A9988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Create a robust and scalable system for analyzing cricket shots in various formats.</a:t>
            </a:r>
            <a:endParaRPr sz="2545">
              <a:solidFill>
                <a:schemeClr val="dk1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Leverage microservices architecture for modularity, scalability, and efficient development.</a:t>
            </a:r>
            <a:endParaRPr sz="2545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0767"/>
              <a:buNone/>
            </a:pPr>
            <a:r>
              <a:rPr b="1" lang="en" sz="2692">
                <a:solidFill>
                  <a:srgbClr val="1A9988"/>
                </a:solidFill>
              </a:rPr>
              <a:t>Key Outcomes:</a:t>
            </a:r>
            <a:endParaRPr b="1" sz="2692">
              <a:solidFill>
                <a:srgbClr val="1A9988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Deliver a user-friendly interface for cricket shot analysis.</a:t>
            </a:r>
            <a:endParaRPr sz="2545">
              <a:solidFill>
                <a:schemeClr val="dk1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Enable coaches, analysts, and players to gain valuable insights into performance and make informed decisions.</a:t>
            </a:r>
            <a:endParaRPr sz="2545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53"/>
              <a:buNone/>
            </a:pPr>
            <a:r>
              <a:rPr b="1" lang="en" sz="2874">
                <a:solidFill>
                  <a:srgbClr val="1A9988"/>
                </a:solidFill>
              </a:rPr>
              <a:t>Technologies Used:</a:t>
            </a:r>
            <a:endParaRPr b="1" sz="2874">
              <a:solidFill>
                <a:srgbClr val="1A9988"/>
              </a:solidFill>
            </a:endParaRPr>
          </a:p>
          <a:p>
            <a:pPr indent="-30544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ct val="100000"/>
              <a:buChar char="➔"/>
            </a:pPr>
            <a:r>
              <a:rPr lang="en" sz="2545">
                <a:solidFill>
                  <a:schemeClr val="dk1"/>
                </a:solidFill>
              </a:rPr>
              <a:t>React JS , Tailwind CSS, YOLO, Deep Learning, FastAPI, Spring Boot, MySQL Database.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31704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781"/>
              <a:buFont typeface="Arial"/>
              <a:buNone/>
            </a:pPr>
            <a:r>
              <a:rPr b="1" lang="en" sz="3020">
                <a:latin typeface="Inconsolata"/>
                <a:ea typeface="Inconsolata"/>
                <a:cs typeface="Inconsolata"/>
                <a:sym typeface="Inconsolata"/>
              </a:rPr>
              <a:t>Problem Statement </a:t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311700" y="1383500"/>
            <a:ext cx="3978300" cy="26628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shot analysis Challenges: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prone to human error,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lacks real-time insights,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overwhelming with vast data.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need for an efficient solution to automate analysis of shot classification and provide faster, real-time feedback.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4777005" y="445025"/>
            <a:ext cx="19089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781"/>
              <a:buFont typeface="Arial"/>
              <a:buNone/>
            </a:pPr>
            <a:r>
              <a:rPr b="1" lang="en" sz="3020">
                <a:latin typeface="Inconsolata"/>
                <a:ea typeface="Inconsolata"/>
                <a:cs typeface="Inconsolata"/>
                <a:sym typeface="Inconsolata"/>
              </a:rPr>
              <a:t>Motivation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4804075" y="1375875"/>
            <a:ext cx="3699900" cy="21240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 for Cricket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 for Innovation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Revolutionizing Shot Classification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Insights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 Cricket Experience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61100" y="177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Overview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0" l="15490" r="14481" t="0"/>
          <a:stretch/>
        </p:blipFill>
        <p:spPr>
          <a:xfrm>
            <a:off x="220975" y="1242050"/>
            <a:ext cx="4238625" cy="2790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b="0" l="12974" r="18882" t="0"/>
          <a:stretch/>
        </p:blipFill>
        <p:spPr>
          <a:xfrm>
            <a:off x="4521354" y="1242050"/>
            <a:ext cx="4367396" cy="27908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7" name="Google Shape;107;p20"/>
          <p:cNvSpPr txBox="1"/>
          <p:nvPr/>
        </p:nvSpPr>
        <p:spPr>
          <a:xfrm>
            <a:off x="259075" y="4114800"/>
            <a:ext cx="42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Diagram for Image Model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602475" y="4114800"/>
            <a:ext cx="42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Diagram for Video Model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401150" y="204575"/>
            <a:ext cx="457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Frontend Development 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66300" y="1342200"/>
            <a:ext cx="5457300" cy="303360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000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Utilized ReactJS for building a dynamic and interactive UI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000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Tailwind CSS for efficient styling and customization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image and video upload components to seamlessly handle user input and display predicted results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personalized dashboard for users post-login, offering tailored experiences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 React components to showcase user-specific information, such as previously searched videos and shot analysis data through implementation of data visualization techniques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49475" y="825528"/>
            <a:ext cx="50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Key Highlights</a:t>
            </a:r>
            <a:endParaRPr b="1" i="0" sz="14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8498" y="22550"/>
            <a:ext cx="2715502" cy="51209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365760" y="445025"/>
            <a:ext cx="845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Backend Development</a:t>
            </a:r>
            <a:r>
              <a:rPr b="0" i="0" lang="en" sz="22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(FastAPI+Spring Boot)</a:t>
            </a:r>
            <a:endParaRPr b="0" i="0" sz="22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57200" y="1305100"/>
            <a:ext cx="8229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Using FastAPI:</a:t>
            </a:r>
            <a:endParaRPr b="0" i="0" sz="14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300"/>
              <a:buFont typeface="Arial"/>
              <a:buChar char="➔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of FastAPI framework to create an efficient endpoint API for the deep learning models.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300"/>
              <a:buFont typeface="Arial"/>
              <a:buChar char="➔"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Image Model: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◆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Utilization of Image Augmentation to enhance the training data for the model.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◆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point extraction using YOLOv8 for identifying important features in the images.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◆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Artificial Neural Network with extracted keypoints to predict shots.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300"/>
              <a:buFont typeface="Arial"/>
              <a:buChar char="➔"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Video Model: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◆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Extracting frames from videos.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◆"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Time-Distributed Convolutional Neural Network and Long Short-Term Memory Network on videos to classify shots and provide analysis.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810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Backend Development</a:t>
            </a:r>
            <a:r>
              <a:rPr b="0" i="0" lang="en" sz="22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(FastAPI+Spring Boot)</a:t>
            </a:r>
            <a:endParaRPr b="1" i="0" sz="22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57200" y="1305100"/>
            <a:ext cx="82296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Using Spring Boot:</a:t>
            </a:r>
            <a:endParaRPr b="0" i="0" sz="1400" u="none" cap="none" strike="noStrik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and Authorization :</a:t>
            </a: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robust authentication and authorization system is made using Spring Security which provides the crucial framework for safeguarding sensitive data and maintaining the integrity of our digital infrastructure.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➔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Database Integration: 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 our system, data is securely stored in a MySQL database, ensuring reliability and scalability. Leveraging robust encryption and access control measures, our database integration guarantees the confidentiality and integrity of sensitive information.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Integration :</a:t>
            </a: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Integrating backend services with the frontend for cohesive functionality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➔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Securing Data Access : </a:t>
            </a:r>
            <a:r>
              <a:rPr b="0" i="0" lang="en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 facilitate seamless user interaction, data retrieval from the database to the user interface (UI) is meticulously orchestrated. Through optimized querying and caching mechanisms, we ensure swift and efficient data access.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200" y="4499044"/>
            <a:ext cx="675800" cy="64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250" y="1268725"/>
            <a:ext cx="2903225" cy="383464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4"/>
          <p:cNvSpPr txBox="1"/>
          <p:nvPr/>
        </p:nvSpPr>
        <p:spPr>
          <a:xfrm>
            <a:off x="601763" y="755800"/>
            <a:ext cx="2776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Prediction Page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5384225" y="4536550"/>
            <a:ext cx="1964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Profile Page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0437" y="248375"/>
            <a:ext cx="4839332" cy="419424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/>
          <p:nvPr/>
        </p:nvSpPr>
        <p:spPr>
          <a:xfrm>
            <a:off x="361100" y="177425"/>
            <a:ext cx="32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None/>
            </a:pPr>
            <a:r>
              <a:rPr b="1" i="0" lang="en" sz="302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Web Snippets</a:t>
            </a:r>
            <a:endParaRPr b="1" i="0" sz="3020" u="none" cap="none" strike="noStrike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